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F9C8E-5CB1-4604-A339-2E73063BFD20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61FFC-1CC6-4831-8DB1-A1C7A32DB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22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EEB54-55CB-C440-BF8C-E5D304C4E6C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7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49493"/>
            <a:ext cx="8640960" cy="2538282"/>
          </a:xfrm>
        </p:spPr>
        <p:txBody>
          <a:bodyPr/>
          <a:lstStyle>
            <a:lvl1pPr algn="l">
              <a:lnSpc>
                <a:spcPts val="9000"/>
              </a:lnSpc>
              <a:defRPr sz="10000"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1640" y="2787774"/>
            <a:ext cx="7560840" cy="324036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763688" y="4767264"/>
            <a:ext cx="7128792" cy="273844"/>
          </a:xfrm>
        </p:spPr>
        <p:txBody>
          <a:bodyPr/>
          <a:lstStyle/>
          <a:p>
            <a:r>
              <a:rPr lang="en-GB" dirty="0" err="1" smtClean="0">
                <a:solidFill>
                  <a:srgbClr val="000000"/>
                </a:solidFill>
              </a:rPr>
              <a:t>Lorem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ipsum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dolor</a:t>
            </a:r>
            <a:r>
              <a:rPr lang="en-GB" dirty="0" smtClean="0">
                <a:solidFill>
                  <a:srgbClr val="000000"/>
                </a:solidFill>
              </a:rPr>
              <a:t> sit </a:t>
            </a:r>
            <a:r>
              <a:rPr lang="en-GB" dirty="0" err="1" smtClean="0">
                <a:solidFill>
                  <a:srgbClr val="000000"/>
                </a:solidFill>
              </a:rPr>
              <a:t>amet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consecteteur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adipiscing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elit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9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hoto Half P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572000" cy="4569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4572000" cy="2301720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463738"/>
            <a:ext cx="4104456" cy="1944216"/>
          </a:xfrm>
        </p:spPr>
        <p:txBody>
          <a:bodyPr anchor="ctr"/>
          <a:lstStyle>
            <a:lvl1pPr>
              <a:lnSpc>
                <a:spcPts val="4500"/>
              </a:lnSpc>
              <a:defRPr sz="4500"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788024" y="195490"/>
            <a:ext cx="4104456" cy="43741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9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hoto Half P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0" y="0"/>
            <a:ext cx="4572000" cy="4569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2301720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88024" y="2463738"/>
            <a:ext cx="4104456" cy="1944216"/>
          </a:xfrm>
        </p:spPr>
        <p:txBody>
          <a:bodyPr anchor="ctr"/>
          <a:lstStyle>
            <a:lvl1pPr>
              <a:lnSpc>
                <a:spcPts val="4500"/>
              </a:lnSpc>
              <a:defRPr sz="4500"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51520" y="195490"/>
            <a:ext cx="4104456" cy="437413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8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05978"/>
            <a:ext cx="8640960" cy="14476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65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hoto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05978"/>
            <a:ext cx="8640960" cy="101562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1275608"/>
            <a:ext cx="9144000" cy="32940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6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Text Content Slide Black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05978"/>
            <a:ext cx="8640960" cy="101562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51520" y="1383618"/>
            <a:ext cx="8640960" cy="30243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5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 Slide Whit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275606"/>
            <a:ext cx="9144000" cy="31863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05978"/>
            <a:ext cx="8640960" cy="101562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9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Text Content Slide Whit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275606"/>
            <a:ext cx="9144000" cy="31863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05978"/>
            <a:ext cx="8640960" cy="101562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251520" y="1437628"/>
            <a:ext cx="8640960" cy="28623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854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White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275606"/>
            <a:ext cx="9144000" cy="31863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05978"/>
            <a:ext cx="8640960" cy="101562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275607"/>
            <a:ext cx="3275856" cy="3186354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563895" y="1275607"/>
            <a:ext cx="5329287" cy="31863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◦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039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White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275606"/>
            <a:ext cx="9144000" cy="31863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05978"/>
            <a:ext cx="8640960" cy="101562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868144" y="1275607"/>
            <a:ext cx="3275856" cy="3186354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51529" y="1275607"/>
            <a:ext cx="5329287" cy="31863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◦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369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4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Blac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4"/>
            <a:ext cx="4067944" cy="4569619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0" y="3111810"/>
            <a:ext cx="4067944" cy="1458162"/>
          </a:xfrm>
          <a:solidFill>
            <a:schemeClr val="tx1">
              <a:alpha val="5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3219822"/>
            <a:ext cx="3888432" cy="1350150"/>
          </a:xfrm>
        </p:spPr>
        <p:txBody>
          <a:bodyPr anchor="ctr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00"/>
                </a:solidFill>
              </a:rPr>
              <a:t>Lorem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ipsum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dolor</a:t>
            </a:r>
            <a:r>
              <a:rPr lang="en-GB" dirty="0" smtClean="0">
                <a:solidFill>
                  <a:srgbClr val="000000"/>
                </a:solidFill>
              </a:rPr>
              <a:t> sit </a:t>
            </a:r>
            <a:r>
              <a:rPr lang="en-GB" dirty="0" err="1" smtClean="0">
                <a:solidFill>
                  <a:srgbClr val="000000"/>
                </a:solidFill>
              </a:rPr>
              <a:t>amet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consecteteur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adipiscing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211647" y="195490"/>
            <a:ext cx="4681537" cy="4374133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◦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23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D356257-0723-3A4F-953D-980C43106C82}" type="datetimeFigureOut">
              <a:rPr lang="en-US">
                <a:solidFill>
                  <a:srgbClr val="000000"/>
                </a:solidFill>
              </a:rPr>
              <a:pPr/>
              <a:t>4/28/2017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E9808C7-3DAA-D340-9E17-DF68940839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806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dscape Photo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2"/>
            <a:ext cx="9144000" cy="456997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7" name="Table Placeholder 16"/>
          <p:cNvSpPr>
            <a:spLocks noGrp="1"/>
          </p:cNvSpPr>
          <p:nvPr>
            <p:ph type="tbl" sz="quarter" idx="13" hasCustomPrompt="1"/>
          </p:nvPr>
        </p:nvSpPr>
        <p:spPr>
          <a:xfrm>
            <a:off x="0" y="3057805"/>
            <a:ext cx="9144000" cy="1511815"/>
          </a:xfrm>
          <a:solidFill>
            <a:schemeClr val="accent1">
              <a:alpha val="50000"/>
            </a:schemeClr>
          </a:solidFill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Lorem ipsum dolor sit amet consecteteur adipiscing elit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111811"/>
            <a:ext cx="8640960" cy="313544"/>
          </a:xfrm>
        </p:spPr>
        <p:txBody>
          <a:bodyPr/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251520" y="3381841"/>
            <a:ext cx="8642350" cy="118777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53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Lorem ipsum dolor sit amet consecteteur adipiscing elit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1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Blac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076056" y="4"/>
            <a:ext cx="4067944" cy="4569619"/>
          </a:xfrm>
        </p:spPr>
        <p:txBody>
          <a:bodyPr/>
          <a:lstStyle/>
          <a:p>
            <a:endParaRPr lang="en-GB"/>
          </a:p>
        </p:txBody>
      </p:sp>
      <p:sp>
        <p:nvSpPr>
          <p:cNvPr id="6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5076056" y="3111810"/>
            <a:ext cx="4067944" cy="1458162"/>
          </a:xfrm>
          <a:solidFill>
            <a:schemeClr val="tx1">
              <a:alpha val="5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55568" y="3219822"/>
            <a:ext cx="3888432" cy="1350150"/>
          </a:xfrm>
        </p:spPr>
        <p:txBody>
          <a:bodyPr anchor="ctr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00"/>
                </a:solidFill>
              </a:rPr>
              <a:t>Lorem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ipsum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dolor</a:t>
            </a:r>
            <a:r>
              <a:rPr lang="en-GB" dirty="0" smtClean="0">
                <a:solidFill>
                  <a:srgbClr val="000000"/>
                </a:solidFill>
              </a:rPr>
              <a:t> sit </a:t>
            </a:r>
            <a:r>
              <a:rPr lang="en-GB" dirty="0" err="1" smtClean="0">
                <a:solidFill>
                  <a:srgbClr val="000000"/>
                </a:solidFill>
              </a:rPr>
              <a:t>amet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consecteteur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adipiscing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50825" y="195490"/>
            <a:ext cx="4681538" cy="43741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08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Pin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4"/>
            <a:ext cx="4067944" cy="4569619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0" y="3111810"/>
            <a:ext cx="4067944" cy="1458162"/>
          </a:xfrm>
          <a:solidFill>
            <a:schemeClr val="accent1">
              <a:alpha val="5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3219822"/>
            <a:ext cx="3888432" cy="1350150"/>
          </a:xfrm>
        </p:spPr>
        <p:txBody>
          <a:bodyPr anchor="ctr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00"/>
                </a:solidFill>
              </a:rPr>
              <a:t>Lorem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ipsum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dolor</a:t>
            </a:r>
            <a:r>
              <a:rPr lang="en-GB" dirty="0" smtClean="0">
                <a:solidFill>
                  <a:srgbClr val="000000"/>
                </a:solidFill>
              </a:rPr>
              <a:t> sit </a:t>
            </a:r>
            <a:r>
              <a:rPr lang="en-GB" dirty="0" err="1" smtClean="0">
                <a:solidFill>
                  <a:srgbClr val="000000"/>
                </a:solidFill>
              </a:rPr>
              <a:t>amet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consecteteur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adipiscing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211647" y="195490"/>
            <a:ext cx="4681537" cy="4374133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◦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77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Pin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076056" y="4"/>
            <a:ext cx="4067944" cy="4569619"/>
          </a:xfrm>
        </p:spPr>
        <p:txBody>
          <a:bodyPr/>
          <a:lstStyle/>
          <a:p>
            <a:endParaRPr lang="en-GB"/>
          </a:p>
        </p:txBody>
      </p:sp>
      <p:sp>
        <p:nvSpPr>
          <p:cNvPr id="6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5076056" y="3111810"/>
            <a:ext cx="4067944" cy="1458162"/>
          </a:xfrm>
          <a:solidFill>
            <a:schemeClr val="accent1">
              <a:alpha val="5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55568" y="3219822"/>
            <a:ext cx="3888432" cy="1350150"/>
          </a:xfrm>
        </p:spPr>
        <p:txBody>
          <a:bodyPr anchor="ctr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00"/>
                </a:solidFill>
              </a:rPr>
              <a:t>Lorem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ipsum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dolor</a:t>
            </a:r>
            <a:r>
              <a:rPr lang="en-GB" dirty="0" smtClean="0">
                <a:solidFill>
                  <a:srgbClr val="000000"/>
                </a:solidFill>
              </a:rPr>
              <a:t> sit </a:t>
            </a:r>
            <a:r>
              <a:rPr lang="en-GB" dirty="0" err="1" smtClean="0">
                <a:solidFill>
                  <a:srgbClr val="000000"/>
                </a:solidFill>
              </a:rPr>
              <a:t>amet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consecteteur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adipiscing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50825" y="195490"/>
            <a:ext cx="4681538" cy="43741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Page Black w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5"/>
            <a:ext cx="9144000" cy="456997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7" name="Table Placeholder 16"/>
          <p:cNvSpPr>
            <a:spLocks noGrp="1"/>
          </p:cNvSpPr>
          <p:nvPr>
            <p:ph type="tbl" sz="quarter" idx="13" hasCustomPrompt="1"/>
          </p:nvPr>
        </p:nvSpPr>
        <p:spPr>
          <a:xfrm>
            <a:off x="0" y="3057808"/>
            <a:ext cx="9144000" cy="1511815"/>
          </a:xfrm>
          <a:solidFill>
            <a:schemeClr val="tx1">
              <a:alpha val="50000"/>
            </a:schemeClr>
          </a:solidFill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3111811"/>
            <a:ext cx="8640960" cy="313544"/>
          </a:xfrm>
        </p:spPr>
        <p:txBody>
          <a:bodyPr/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3381844"/>
            <a:ext cx="8642350" cy="11877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Page Black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5"/>
            <a:ext cx="9144000" cy="456997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7" name="Table Placeholder 16"/>
          <p:cNvSpPr>
            <a:spLocks noGrp="1"/>
          </p:cNvSpPr>
          <p:nvPr>
            <p:ph type="tbl" sz="quarter" idx="13" hasCustomPrompt="1"/>
          </p:nvPr>
        </p:nvSpPr>
        <p:spPr>
          <a:xfrm>
            <a:off x="0" y="4029912"/>
            <a:ext cx="9144000" cy="540060"/>
          </a:xfrm>
          <a:solidFill>
            <a:schemeClr val="tx1">
              <a:alpha val="50000"/>
            </a:schemeClr>
          </a:solidFill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4148416"/>
            <a:ext cx="8640960" cy="313544"/>
          </a:xfrm>
        </p:spPr>
        <p:txBody>
          <a:bodyPr/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9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Page Pink w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5"/>
            <a:ext cx="9144000" cy="456997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7" name="Table Placeholder 16"/>
          <p:cNvSpPr>
            <a:spLocks noGrp="1"/>
          </p:cNvSpPr>
          <p:nvPr>
            <p:ph type="tbl" sz="quarter" idx="13" hasCustomPrompt="1"/>
          </p:nvPr>
        </p:nvSpPr>
        <p:spPr>
          <a:xfrm>
            <a:off x="0" y="3057808"/>
            <a:ext cx="9144000" cy="1511815"/>
          </a:xfrm>
          <a:solidFill>
            <a:schemeClr val="accent1">
              <a:alpha val="50000"/>
            </a:schemeClr>
          </a:solidFill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3111811"/>
            <a:ext cx="8640960" cy="313544"/>
          </a:xfrm>
        </p:spPr>
        <p:txBody>
          <a:bodyPr/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3381844"/>
            <a:ext cx="8642350" cy="1187779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consecteteur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8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Page Pink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5"/>
            <a:ext cx="9144000" cy="456997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7" name="Table Placeholder 16"/>
          <p:cNvSpPr>
            <a:spLocks noGrp="1"/>
          </p:cNvSpPr>
          <p:nvPr>
            <p:ph type="tbl" sz="quarter" idx="13" hasCustomPrompt="1"/>
          </p:nvPr>
        </p:nvSpPr>
        <p:spPr>
          <a:xfrm>
            <a:off x="0" y="4029916"/>
            <a:ext cx="9144000" cy="539707"/>
          </a:xfrm>
          <a:solidFill>
            <a:schemeClr val="accent1">
              <a:alpha val="50000"/>
            </a:schemeClr>
          </a:solidFill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Lorem ipsum dolor sit amet consecteteur adipiscing elit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4148416"/>
            <a:ext cx="8640960" cy="313544"/>
          </a:xfrm>
        </p:spPr>
        <p:txBody>
          <a:bodyPr/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6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05978"/>
            <a:ext cx="8640960" cy="1015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 sit </a:t>
            </a:r>
            <a:r>
              <a:rPr lang="en-GB" dirty="0" err="1" smtClean="0"/>
              <a:t>amet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21601"/>
            <a:ext cx="864096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3688" y="4767264"/>
            <a:ext cx="7128792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#</a:t>
            </a:r>
            <a:r>
              <a:rPr lang="en-GB" dirty="0" err="1" smtClean="0">
                <a:solidFill>
                  <a:srgbClr val="000000"/>
                </a:solidFill>
              </a:rPr>
              <a:t>cmimIDLANDSCONF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6" y="4640597"/>
            <a:ext cx="1007956" cy="41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17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000"/>
        </a:lnSpc>
        <a:spcBef>
          <a:spcPct val="0"/>
        </a:spcBef>
        <a:buNone/>
        <a:defRPr sz="50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◦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·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6614" y="-1"/>
            <a:ext cx="648072" cy="454373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20072" y="2787774"/>
            <a:ext cx="3312368" cy="432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28084" y="2751770"/>
            <a:ext cx="3348372" cy="3240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›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◦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-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·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b="1" dirty="0" smtClean="0">
                <a:solidFill>
                  <a:prstClr val="white"/>
                </a:solidFill>
              </a:rPr>
              <a:t>INTRODUCING…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04048" y="3381840"/>
            <a:ext cx="3672408" cy="3240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›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◦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-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·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400"/>
              </a:spcBef>
              <a:buFont typeface="Arial" pitchFamily="34" charset="0"/>
              <a:buNone/>
            </a:pPr>
            <a:r>
              <a:rPr lang="en-GB" sz="2800" b="1" dirty="0" smtClean="0">
                <a:solidFill>
                  <a:prstClr val="white"/>
                </a:solidFill>
              </a:rPr>
              <a:t>DILSHAD SHEIKH CCMI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12" name="Parallelogram 11"/>
          <p:cNvSpPr>
            <a:spLocks/>
          </p:cNvSpPr>
          <p:nvPr/>
        </p:nvSpPr>
        <p:spPr>
          <a:xfrm>
            <a:off x="432048" y="0"/>
            <a:ext cx="4067944" cy="4569972"/>
          </a:xfrm>
          <a:prstGeom prst="parallelogram">
            <a:avLst>
              <a:gd name="adj" fmla="val 25393"/>
            </a:avLst>
          </a:prstGeom>
          <a:blipFill dpi="0"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25101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0978" y="2895485"/>
            <a:ext cx="4477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prstClr val="white"/>
                </a:solidFill>
              </a:rPr>
              <a:t>Dilshad Sheikh CCMI</a:t>
            </a:r>
            <a:endParaRPr lang="en-US" sz="2400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0978" y="1491635"/>
            <a:ext cx="7103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prstClr val="white"/>
                </a:solidFill>
              </a:rPr>
              <a:t>DIVERSITY IN LEADERSHIP: MY PERSONAL STORY</a:t>
            </a:r>
            <a:endParaRPr lang="en-GB" sz="4000" b="1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5254" y="1665300"/>
            <a:ext cx="305731" cy="976098"/>
          </a:xfrm>
          <a:prstGeom prst="rect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11588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mond 8"/>
          <p:cNvSpPr/>
          <p:nvPr/>
        </p:nvSpPr>
        <p:spPr>
          <a:xfrm>
            <a:off x="1194905" y="40696"/>
            <a:ext cx="2208800" cy="2208800"/>
          </a:xfrm>
          <a:prstGeom prst="diamond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solidFill>
                <a:prstClr val="white"/>
              </a:solidFill>
            </a:endParaRPr>
          </a:p>
          <a:p>
            <a:pPr algn="ctr"/>
            <a:r>
              <a:rPr lang="en-US" dirty="0">
                <a:solidFill>
                  <a:prstClr val="white"/>
                </a:solidFill>
              </a:rPr>
              <a:t>Born in Nairobi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1192296" y="2321596"/>
            <a:ext cx="2208800" cy="2208800"/>
          </a:xfrm>
          <a:prstGeom prst="diamond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Father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(½ Arab + ½ African), Mother (Indian)</a:t>
            </a:r>
          </a:p>
        </p:txBody>
      </p:sp>
      <p:sp>
        <p:nvSpPr>
          <p:cNvPr id="12" name="Diamond 11"/>
          <p:cNvSpPr/>
          <p:nvPr/>
        </p:nvSpPr>
        <p:spPr>
          <a:xfrm>
            <a:off x="3477141" y="40696"/>
            <a:ext cx="2208800" cy="22088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400" dirty="0">
                <a:solidFill>
                  <a:srgbClr val="000000"/>
                </a:solidFill>
              </a:rPr>
              <a:t>Classify myself as British Asian Female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Diamond 12"/>
          <p:cNvSpPr/>
          <p:nvPr/>
        </p:nvSpPr>
        <p:spPr>
          <a:xfrm>
            <a:off x="5756064" y="56566"/>
            <a:ext cx="2208800" cy="2208800"/>
          </a:xfrm>
          <a:prstGeom prst="diamond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solidFill>
                <a:prstClr val="white"/>
              </a:solidFill>
            </a:endParaRPr>
          </a:p>
          <a:p>
            <a:pPr algn="ctr"/>
            <a:r>
              <a:rPr lang="en-GB" dirty="0">
                <a:solidFill>
                  <a:prstClr val="white"/>
                </a:solidFill>
              </a:rPr>
              <a:t>Religion – Islam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Diamond 14"/>
          <p:cNvSpPr/>
          <p:nvPr/>
        </p:nvSpPr>
        <p:spPr>
          <a:xfrm>
            <a:off x="3478173" y="2326477"/>
            <a:ext cx="2208800" cy="2208800"/>
          </a:xfrm>
          <a:prstGeom prst="diamond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Youngest of 7 children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11793" y="1186561"/>
            <a:ext cx="2208800" cy="2208800"/>
            <a:chOff x="4990141" y="1537816"/>
            <a:chExt cx="2208800" cy="2208800"/>
          </a:xfrm>
          <a:solidFill>
            <a:schemeClr val="bg1"/>
          </a:solidFill>
        </p:grpSpPr>
        <p:sp>
          <p:nvSpPr>
            <p:cNvPr id="16" name="Diamond 15"/>
            <p:cNvSpPr/>
            <p:nvPr/>
          </p:nvSpPr>
          <p:spPr>
            <a:xfrm>
              <a:off x="4990141" y="1537816"/>
              <a:ext cx="2208800" cy="2208800"/>
            </a:xfrm>
            <a:prstGeom prst="diamond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14491" y="2053777"/>
              <a:ext cx="1599001" cy="16004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000000"/>
                  </a:solidFill>
                </a:rPr>
                <a:t>A mixture of traditional Eastern and modern Western values and beliefs</a:t>
              </a:r>
              <a:endParaRPr lang="en-US" sz="1400" dirty="0">
                <a:solidFill>
                  <a:srgbClr val="000000"/>
                </a:solidFill>
              </a:endParaRPr>
            </a:p>
            <a:p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33214" y="1180654"/>
            <a:ext cx="2208800" cy="2208800"/>
            <a:chOff x="2727215" y="1526775"/>
            <a:chExt cx="2208800" cy="2208800"/>
          </a:xfrm>
          <a:solidFill>
            <a:schemeClr val="bg1"/>
          </a:solidFill>
        </p:grpSpPr>
        <p:sp>
          <p:nvSpPr>
            <p:cNvPr id="10" name="Diamond 9"/>
            <p:cNvSpPr/>
            <p:nvPr/>
          </p:nvSpPr>
          <p:spPr>
            <a:xfrm>
              <a:off x="2727215" y="1526775"/>
              <a:ext cx="2208800" cy="2208800"/>
            </a:xfrm>
            <a:prstGeom prst="diamond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42066" y="2207565"/>
              <a:ext cx="1480218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Raised in Birmingham</a:t>
              </a:r>
            </a:p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47576" y="2323108"/>
            <a:ext cx="2208800" cy="2208800"/>
            <a:chOff x="6729527" y="2684360"/>
            <a:chExt cx="2208800" cy="2208800"/>
          </a:xfrm>
          <a:solidFill>
            <a:srgbClr val="EC008C"/>
          </a:solidFill>
        </p:grpSpPr>
        <p:sp>
          <p:nvSpPr>
            <p:cNvPr id="22" name="Diamond 21"/>
            <p:cNvSpPr/>
            <p:nvPr/>
          </p:nvSpPr>
          <p:spPr>
            <a:xfrm>
              <a:off x="6729527" y="2684360"/>
              <a:ext cx="2208800" cy="2208800"/>
            </a:xfrm>
            <a:prstGeom prst="diamond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08699" y="3460713"/>
              <a:ext cx="1443669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Studied 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</a:rPr>
                <a:t>In France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23456" y="2126422"/>
            <a:ext cx="1772153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Avenir Black"/>
                <a:cs typeface="Avenir Black"/>
              </a:rPr>
              <a:t>Who am I?</a:t>
            </a:r>
            <a:endParaRPr lang="en-US" sz="2000" dirty="0">
              <a:solidFill>
                <a:prstClr val="white"/>
              </a:solidFill>
              <a:latin typeface="Avenir Black"/>
              <a:cs typeface="Avenir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78561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5928" y="3284108"/>
            <a:ext cx="1584529" cy="1100424"/>
            <a:chOff x="41249" y="3722017"/>
            <a:chExt cx="1584529" cy="1100424"/>
          </a:xfrm>
        </p:grpSpPr>
        <p:sp>
          <p:nvSpPr>
            <p:cNvPr id="15" name="Oval 14"/>
            <p:cNvSpPr/>
            <p:nvPr/>
          </p:nvSpPr>
          <p:spPr>
            <a:xfrm>
              <a:off x="291548" y="3722017"/>
              <a:ext cx="1100424" cy="1100424"/>
            </a:xfrm>
            <a:prstGeom prst="ellipse">
              <a:avLst/>
            </a:prstGeom>
            <a:solidFill>
              <a:srgbClr val="EC00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249" y="3892898"/>
              <a:ext cx="1584529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prstClr val="white"/>
                  </a:solidFill>
                </a:rPr>
                <a:t>Graduate Management Trainee 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23528" y="321499"/>
            <a:ext cx="604003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venir Black"/>
                <a:cs typeface="Avenir Black"/>
              </a:rPr>
              <a:t>MY PROFESSIONAL JOURNEY…</a:t>
            </a:r>
            <a:endParaRPr lang="en-US" sz="2800" b="1" dirty="0">
              <a:solidFill>
                <a:prstClr val="white"/>
              </a:solidFill>
              <a:latin typeface="Avenir Black"/>
              <a:cs typeface="Avenir Black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29879" y="2305880"/>
            <a:ext cx="2420425" cy="2069100"/>
            <a:chOff x="1941410" y="2459849"/>
            <a:chExt cx="2420425" cy="2069100"/>
          </a:xfrm>
        </p:grpSpPr>
        <p:sp>
          <p:nvSpPr>
            <p:cNvPr id="16" name="Oval 15"/>
            <p:cNvSpPr/>
            <p:nvPr/>
          </p:nvSpPr>
          <p:spPr>
            <a:xfrm>
              <a:off x="2127525" y="2459849"/>
              <a:ext cx="2069100" cy="2069100"/>
            </a:xfrm>
            <a:prstGeom prst="ellipse">
              <a:avLst/>
            </a:prstGeom>
            <a:solidFill>
              <a:srgbClr val="EC00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41410" y="3024743"/>
              <a:ext cx="2420425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prstClr val="white"/>
                  </a:solidFill>
                </a:rPr>
                <a:t>Appointed to different roles in various multinational organisations</a:t>
              </a:r>
              <a:endParaRPr lang="en-GB" sz="1200" i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63564" y="146969"/>
            <a:ext cx="2309948" cy="2329479"/>
            <a:chOff x="6363564" y="146967"/>
            <a:chExt cx="2309948" cy="2329479"/>
          </a:xfrm>
        </p:grpSpPr>
        <p:sp>
          <p:nvSpPr>
            <p:cNvPr id="18" name="Oval 17"/>
            <p:cNvSpPr/>
            <p:nvPr/>
          </p:nvSpPr>
          <p:spPr>
            <a:xfrm>
              <a:off x="6382463" y="146967"/>
              <a:ext cx="2291049" cy="2291049"/>
            </a:xfrm>
            <a:prstGeom prst="ellipse">
              <a:avLst/>
            </a:prstGeom>
            <a:solidFill>
              <a:srgbClr val="EC00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63564" y="475898"/>
              <a:ext cx="2309948" cy="20005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dirty="0">
                <a:solidFill>
                  <a:srgbClr val="000000"/>
                </a:solidFill>
              </a:endParaRPr>
            </a:p>
            <a:p>
              <a:pPr algn="ctr"/>
              <a:r>
                <a:rPr lang="en-GB" dirty="0">
                  <a:solidFill>
                    <a:prstClr val="white"/>
                  </a:solidFill>
                </a:rPr>
                <a:t>In 2015, was appointed as the Dean of the Business School </a:t>
              </a:r>
              <a:r>
                <a:rPr lang="en-GB" sz="1600" dirty="0">
                  <a:solidFill>
                    <a:prstClr val="white"/>
                  </a:solidFill>
                </a:rPr>
                <a:t>(UCB)</a:t>
              </a:r>
            </a:p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09929" y="1543835"/>
            <a:ext cx="2320673" cy="2291049"/>
            <a:chOff x="4593730" y="2199447"/>
            <a:chExt cx="2320673" cy="2291049"/>
          </a:xfrm>
        </p:grpSpPr>
        <p:sp>
          <p:nvSpPr>
            <p:cNvPr id="17" name="Oval 16"/>
            <p:cNvSpPr/>
            <p:nvPr/>
          </p:nvSpPr>
          <p:spPr>
            <a:xfrm>
              <a:off x="4623354" y="2199447"/>
              <a:ext cx="2291049" cy="2291049"/>
            </a:xfrm>
            <a:prstGeom prst="ellipse">
              <a:avLst/>
            </a:prstGeom>
            <a:solidFill>
              <a:srgbClr val="EC00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93730" y="2536780"/>
              <a:ext cx="2320673" cy="16004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600" dirty="0">
                <a:solidFill>
                  <a:srgbClr val="000000"/>
                </a:solidFill>
              </a:endParaRPr>
            </a:p>
            <a:p>
              <a:pPr algn="ctr"/>
              <a:r>
                <a:rPr lang="en-GB" sz="1600" dirty="0">
                  <a:solidFill>
                    <a:prstClr val="white"/>
                  </a:solidFill>
                </a:rPr>
                <a:t>Moved into teaching in 2000 and joined University College Birmingham</a:t>
              </a:r>
            </a:p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6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985069">
            <a:off x="-5419" y="2946981"/>
            <a:ext cx="1812924" cy="1568876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31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985069">
            <a:off x="1494562" y="2288032"/>
            <a:ext cx="2432217" cy="2104803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alphaModFix amt="31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985069">
            <a:off x="3694887" y="1265152"/>
            <a:ext cx="2847181" cy="2463906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63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4071" y="-488467"/>
            <a:ext cx="3363149" cy="2910417"/>
          </a:xfrm>
          <a:prstGeom prst="rect">
            <a:avLst/>
          </a:prstGeom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419231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320338"/>
            <a:ext cx="6685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Avenir Black"/>
                <a:cs typeface="Avenir Black"/>
              </a:rPr>
              <a:t>HOW HAVE I FELT?</a:t>
            </a:r>
            <a:endParaRPr lang="en-US" sz="2800" b="1" dirty="0">
              <a:solidFill>
                <a:prstClr val="white"/>
              </a:solidFill>
              <a:latin typeface="Avenir Black"/>
              <a:cs typeface="Avenir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6241" y="2596043"/>
            <a:ext cx="46233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Pressure to “get into” social circles and network</a:t>
            </a:r>
          </a:p>
        </p:txBody>
      </p:sp>
      <p:sp>
        <p:nvSpPr>
          <p:cNvPr id="17" name="Diamond 16"/>
          <p:cNvSpPr/>
          <p:nvPr/>
        </p:nvSpPr>
        <p:spPr>
          <a:xfrm>
            <a:off x="1533293" y="987574"/>
            <a:ext cx="2208800" cy="2208800"/>
          </a:xfrm>
          <a:prstGeom prst="diamond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1400" dirty="0">
              <a:solidFill>
                <a:prstClr val="white"/>
              </a:solidFill>
            </a:endParaRPr>
          </a:p>
          <a:p>
            <a:pPr algn="ctr"/>
            <a:r>
              <a:rPr lang="en-GB" sz="1400" dirty="0">
                <a:solidFill>
                  <a:prstClr val="white"/>
                </a:solidFill>
              </a:rPr>
              <a:t>Had </a:t>
            </a:r>
            <a:r>
              <a:rPr lang="en-GB" sz="1400" dirty="0">
                <a:solidFill>
                  <a:prstClr val="white"/>
                </a:solidFill>
              </a:rPr>
              <a:t>to work much harder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2652778" y="2125624"/>
            <a:ext cx="2208800" cy="22088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1400" dirty="0">
              <a:solidFill>
                <a:srgbClr val="000000"/>
              </a:solidFill>
            </a:endParaRPr>
          </a:p>
          <a:p>
            <a:pPr algn="ctr"/>
            <a:r>
              <a:rPr lang="en-GB" sz="1400" dirty="0">
                <a:solidFill>
                  <a:srgbClr val="000000"/>
                </a:solidFill>
              </a:rPr>
              <a:t>Get Overlooked</a:t>
            </a:r>
            <a:endParaRPr lang="en-GB" sz="1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Diamond 22"/>
          <p:cNvSpPr/>
          <p:nvPr/>
        </p:nvSpPr>
        <p:spPr>
          <a:xfrm>
            <a:off x="3784296" y="1001074"/>
            <a:ext cx="2208800" cy="2208800"/>
          </a:xfrm>
          <a:prstGeom prst="diamond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400" dirty="0">
                <a:solidFill>
                  <a:prstClr val="white"/>
                </a:solidFill>
              </a:rPr>
              <a:t>Pressure </a:t>
            </a:r>
            <a:r>
              <a:rPr lang="en-GB" sz="1400" dirty="0">
                <a:solidFill>
                  <a:prstClr val="white"/>
                </a:solidFill>
              </a:rPr>
              <a:t>to “get into” social circles and networks</a:t>
            </a:r>
          </a:p>
          <a:p>
            <a:pPr algn="ctr"/>
            <a:endParaRPr lang="en-GB" sz="1400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4914601" y="2125624"/>
            <a:ext cx="2208800" cy="22088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1400" dirty="0">
              <a:solidFill>
                <a:srgbClr val="000000"/>
              </a:solidFill>
            </a:endParaRPr>
          </a:p>
          <a:p>
            <a:pPr algn="ctr"/>
            <a:r>
              <a:rPr lang="en-GB" sz="1400" dirty="0">
                <a:solidFill>
                  <a:srgbClr val="000000"/>
                </a:solidFill>
              </a:rPr>
              <a:t>Question </a:t>
            </a:r>
            <a:r>
              <a:rPr lang="en-GB" sz="1400" dirty="0">
                <a:solidFill>
                  <a:srgbClr val="000000"/>
                </a:solidFill>
              </a:rPr>
              <a:t>my purpose </a:t>
            </a:r>
          </a:p>
          <a:p>
            <a:pPr algn="ctr"/>
            <a:endParaRPr lang="en-GB" sz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216980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791384" y="1014790"/>
            <a:ext cx="4389128" cy="1917000"/>
            <a:chOff x="4281870" y="1427953"/>
            <a:chExt cx="4389128" cy="1917000"/>
          </a:xfrm>
        </p:grpSpPr>
        <p:grpSp>
          <p:nvGrpSpPr>
            <p:cNvPr id="7" name="Group 6"/>
            <p:cNvGrpSpPr/>
            <p:nvPr/>
          </p:nvGrpSpPr>
          <p:grpSpPr>
            <a:xfrm>
              <a:off x="4281870" y="1427953"/>
              <a:ext cx="1705038" cy="1705038"/>
              <a:chOff x="1446343" y="2105180"/>
              <a:chExt cx="1705038" cy="170503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446343" y="2105180"/>
                <a:ext cx="1705038" cy="1705038"/>
              </a:xfrm>
              <a:prstGeom prst="ellipse">
                <a:avLst/>
              </a:prstGeom>
              <a:solidFill>
                <a:srgbClr val="EC008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756210" y="2540145"/>
                <a:ext cx="1314784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4400" dirty="0">
                    <a:solidFill>
                      <a:prstClr val="white"/>
                    </a:solidFill>
                  </a:rPr>
                  <a:t>32%</a:t>
                </a:r>
                <a:endParaRPr lang="en-US" sz="4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634815" y="2421623"/>
              <a:ext cx="4036183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GB" dirty="0">
                  <a:solidFill>
                    <a:prstClr val="white"/>
                  </a:solidFill>
                </a:rPr>
                <a:t>of the academics in the Business school are BME </a:t>
              </a:r>
              <a:r>
                <a:rPr lang="en-GB" i="1" dirty="0">
                  <a:solidFill>
                    <a:prstClr val="white"/>
                  </a:solidFill>
                </a:rPr>
                <a:t>(unconscious bias?)</a:t>
              </a:r>
            </a:p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63888" y="2715766"/>
            <a:ext cx="3219060" cy="1705038"/>
            <a:chOff x="3094330" y="3132991"/>
            <a:chExt cx="3219060" cy="1705038"/>
          </a:xfrm>
        </p:grpSpPr>
        <p:grpSp>
          <p:nvGrpSpPr>
            <p:cNvPr id="8" name="Group 7"/>
            <p:cNvGrpSpPr/>
            <p:nvPr/>
          </p:nvGrpSpPr>
          <p:grpSpPr>
            <a:xfrm>
              <a:off x="3094330" y="3132991"/>
              <a:ext cx="1705038" cy="1705038"/>
              <a:chOff x="1521032" y="2133040"/>
              <a:chExt cx="1705038" cy="1705038"/>
            </a:xfrm>
            <a:solidFill>
              <a:srgbClr val="EC008C"/>
            </a:solidFill>
          </p:grpSpPr>
          <p:sp>
            <p:nvSpPr>
              <p:cNvPr id="9" name="Oval 8"/>
              <p:cNvSpPr/>
              <p:nvPr/>
            </p:nvSpPr>
            <p:spPr>
              <a:xfrm>
                <a:off x="1521032" y="2133040"/>
                <a:ext cx="1705038" cy="170503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56210" y="2540145"/>
                <a:ext cx="1314784" cy="76944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4400" dirty="0">
                    <a:solidFill>
                      <a:prstClr val="white"/>
                    </a:solidFill>
                  </a:rPr>
                  <a:t>74%</a:t>
                </a:r>
                <a:endParaRPr lang="en-US" sz="4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407841" y="4094918"/>
              <a:ext cx="290554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white"/>
                  </a:solidFill>
                </a:rPr>
                <a:t>of the students in the Business School are BME</a:t>
              </a: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42292" y="320338"/>
            <a:ext cx="5597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venir Black"/>
                <a:cs typeface="Avenir Black"/>
              </a:rPr>
              <a:t>WITHIN MY ORGANISATION…</a:t>
            </a:r>
            <a:endParaRPr lang="en-US" sz="2800" b="1" dirty="0">
              <a:solidFill>
                <a:prstClr val="white"/>
              </a:solidFill>
              <a:latin typeface="Avenir Black"/>
              <a:cs typeface="Avenir Black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5536" y="1275606"/>
            <a:ext cx="3774396" cy="1705038"/>
            <a:chOff x="473044" y="1754455"/>
            <a:chExt cx="3774396" cy="1705038"/>
          </a:xfrm>
        </p:grpSpPr>
        <p:grpSp>
          <p:nvGrpSpPr>
            <p:cNvPr id="13" name="Group 12"/>
            <p:cNvGrpSpPr/>
            <p:nvPr/>
          </p:nvGrpSpPr>
          <p:grpSpPr>
            <a:xfrm>
              <a:off x="473044" y="1754455"/>
              <a:ext cx="1705038" cy="1705038"/>
              <a:chOff x="1521032" y="2133040"/>
              <a:chExt cx="1705038" cy="1705038"/>
            </a:xfrm>
            <a:solidFill>
              <a:srgbClr val="EC008C"/>
            </a:solidFill>
          </p:grpSpPr>
          <p:sp>
            <p:nvSpPr>
              <p:cNvPr id="14" name="Oval 13"/>
              <p:cNvSpPr/>
              <p:nvPr/>
            </p:nvSpPr>
            <p:spPr>
              <a:xfrm>
                <a:off x="1521032" y="2133040"/>
                <a:ext cx="1705038" cy="170503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56210" y="2540145"/>
                <a:ext cx="947695" cy="76944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4400" dirty="0">
                    <a:solidFill>
                      <a:prstClr val="white"/>
                    </a:solidFill>
                  </a:rPr>
                  <a:t>1</a:t>
                </a:r>
                <a:r>
                  <a:rPr lang="en-US" sz="4400" baseline="30000" dirty="0">
                    <a:solidFill>
                      <a:prstClr val="white"/>
                    </a:solidFill>
                  </a:rPr>
                  <a:t>st</a:t>
                </a:r>
                <a:r>
                  <a:rPr lang="en-US" sz="4400" dirty="0">
                    <a:solidFill>
                      <a:prstClr val="white"/>
                    </a:solidFill>
                  </a:rPr>
                  <a:t> </a:t>
                </a:r>
                <a:endParaRPr lang="en-US" sz="4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353908" y="2187546"/>
              <a:ext cx="289353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white"/>
                  </a:solidFill>
                </a:rPr>
                <a:t>female Asian Dean to be appointed in the history of UCB </a:t>
              </a:r>
              <a:r>
                <a:rPr lang="en-GB" i="1" dirty="0">
                  <a:solidFill>
                    <a:prstClr val="white"/>
                  </a:solidFill>
                </a:rPr>
                <a:t>(established in 1957)</a:t>
              </a:r>
            </a:p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183892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253" y="319743"/>
            <a:ext cx="7483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venir Black"/>
                <a:cs typeface="Avenir Black"/>
              </a:rPr>
              <a:t>CURRENT &amp; FUTURE CHALLENGES </a:t>
            </a:r>
            <a:endParaRPr lang="en-US" sz="2800" b="1" dirty="0">
              <a:solidFill>
                <a:prstClr val="white"/>
              </a:solidFill>
              <a:latin typeface="Avenir Black"/>
              <a:cs typeface="Avenir Black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08107" y="915568"/>
            <a:ext cx="5831978" cy="2208800"/>
            <a:chOff x="1008107" y="1011072"/>
            <a:chExt cx="5831978" cy="2208800"/>
          </a:xfrm>
        </p:grpSpPr>
        <p:sp>
          <p:nvSpPr>
            <p:cNvPr id="24" name="TextBox 23"/>
            <p:cNvSpPr txBox="1"/>
            <p:nvPr/>
          </p:nvSpPr>
          <p:spPr>
            <a:xfrm>
              <a:off x="3378881" y="1967745"/>
              <a:ext cx="346120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Measure diversity &amp; inclusion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008107" y="1011072"/>
              <a:ext cx="2208800" cy="2208800"/>
              <a:chOff x="1131675" y="1011072"/>
              <a:chExt cx="2208800" cy="2208800"/>
            </a:xfrm>
          </p:grpSpPr>
          <p:sp>
            <p:nvSpPr>
              <p:cNvPr id="40" name="Diamond 39"/>
              <p:cNvSpPr/>
              <p:nvPr/>
            </p:nvSpPr>
            <p:spPr>
              <a:xfrm>
                <a:off x="1131675" y="1011072"/>
                <a:ext cx="2208800" cy="2208800"/>
              </a:xfrm>
              <a:prstGeom prst="diamond">
                <a:avLst/>
              </a:prstGeom>
              <a:solidFill>
                <a:srgbClr val="EC008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GB" sz="1400" dirty="0">
                  <a:solidFill>
                    <a:prstClr val="white"/>
                  </a:solidFill>
                </a:endParaRPr>
              </a:p>
              <a:p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83200" y="1709395"/>
                <a:ext cx="164370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Measure </a:t>
                </a:r>
              </a:p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Effectiveness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046169" y="2260221"/>
            <a:ext cx="5902103" cy="2208800"/>
            <a:chOff x="1049297" y="2477170"/>
            <a:chExt cx="5902103" cy="2208800"/>
          </a:xfrm>
        </p:grpSpPr>
        <p:sp>
          <p:nvSpPr>
            <p:cNvPr id="25" name="TextBox 24"/>
            <p:cNvSpPr txBox="1"/>
            <p:nvPr/>
          </p:nvSpPr>
          <p:spPr>
            <a:xfrm>
              <a:off x="3340475" y="3119905"/>
              <a:ext cx="3610925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Move away from the command and control model?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Organisational paradigm </a:t>
              </a:r>
              <a:r>
                <a:rPr lang="en-GB" dirty="0">
                  <a:solidFill>
                    <a:prstClr val="white"/>
                  </a:solidFill>
                </a:rPr>
                <a:t>shift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049297" y="2477170"/>
              <a:ext cx="2208800" cy="2208800"/>
              <a:chOff x="256141" y="2384087"/>
              <a:chExt cx="2208800" cy="2208800"/>
            </a:xfrm>
          </p:grpSpPr>
          <p:sp>
            <p:nvSpPr>
              <p:cNvPr id="41" name="Diamond 40"/>
              <p:cNvSpPr/>
              <p:nvPr/>
            </p:nvSpPr>
            <p:spPr>
              <a:xfrm>
                <a:off x="256141" y="2384087"/>
                <a:ext cx="2208800" cy="2208800"/>
              </a:xfrm>
              <a:prstGeom prst="diamond">
                <a:avLst/>
              </a:prstGeom>
              <a:solidFill>
                <a:srgbClr val="EC008C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GB" sz="1400" dirty="0">
                  <a:solidFill>
                    <a:prstClr val="white"/>
                  </a:solidFill>
                </a:endParaRPr>
              </a:p>
              <a:p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10897" y="3178994"/>
                <a:ext cx="1499287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Paradigm</a:t>
                </a:r>
              </a:p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Shift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426329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4682" y="3170941"/>
            <a:ext cx="1985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Stakeholders</a:t>
            </a:r>
          </a:p>
          <a:p>
            <a:pPr algn="ctr"/>
            <a:r>
              <a:rPr lang="en-GB" dirty="0">
                <a:solidFill>
                  <a:srgbClr val="000000"/>
                </a:solidFill>
              </a:rPr>
              <a:t>Management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03766" y="843559"/>
            <a:ext cx="7024618" cy="2208800"/>
            <a:chOff x="608823" y="953044"/>
            <a:chExt cx="7024618" cy="2208800"/>
          </a:xfrm>
        </p:grpSpPr>
        <p:sp>
          <p:nvSpPr>
            <p:cNvPr id="7" name="TextBox 6"/>
            <p:cNvSpPr txBox="1"/>
            <p:nvPr/>
          </p:nvSpPr>
          <p:spPr>
            <a:xfrm>
              <a:off x="2847541" y="1011939"/>
              <a:ext cx="47859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>
                <a:solidFill>
                  <a:prstClr val="white"/>
                </a:solidFill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Connected Leadership 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Four leadership intelligences  - </a:t>
              </a:r>
              <a:r>
                <a:rPr lang="en-GB" i="1" dirty="0">
                  <a:solidFill>
                    <a:prstClr val="white"/>
                  </a:solidFill>
                </a:rPr>
                <a:t>emotional, social &amp; political, cultural and inclusive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Need leaders who understand the benefits of diversity</a:t>
              </a:r>
            </a:p>
            <a:p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08823" y="953044"/>
              <a:ext cx="2208800" cy="2208800"/>
              <a:chOff x="256141" y="2384087"/>
              <a:chExt cx="2208800" cy="2208800"/>
            </a:xfrm>
          </p:grpSpPr>
          <p:sp>
            <p:nvSpPr>
              <p:cNvPr id="11" name="Diamond 10"/>
              <p:cNvSpPr/>
              <p:nvPr/>
            </p:nvSpPr>
            <p:spPr>
              <a:xfrm>
                <a:off x="256141" y="2384087"/>
                <a:ext cx="2208800" cy="2208800"/>
              </a:xfrm>
              <a:prstGeom prst="diamond">
                <a:avLst/>
              </a:prstGeom>
              <a:solidFill>
                <a:srgbClr val="EC008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GB" sz="1400" dirty="0">
                  <a:solidFill>
                    <a:prstClr val="white"/>
                  </a:solidFill>
                </a:endParaRPr>
              </a:p>
              <a:p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10897" y="3178994"/>
                <a:ext cx="149928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Effective</a:t>
                </a:r>
              </a:p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Leadership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988807" y="2284798"/>
            <a:ext cx="7009660" cy="2208800"/>
            <a:chOff x="593864" y="2394282"/>
            <a:chExt cx="7009660" cy="2208800"/>
          </a:xfrm>
        </p:grpSpPr>
        <p:sp>
          <p:nvSpPr>
            <p:cNvPr id="9" name="Rectangle 8"/>
            <p:cNvSpPr/>
            <p:nvPr/>
          </p:nvSpPr>
          <p:spPr>
            <a:xfrm>
              <a:off x="2817623" y="2657494"/>
              <a:ext cx="478590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dirty="0">
                <a:solidFill>
                  <a:prstClr val="white"/>
                </a:solidFill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Stakeholders (internal &amp; external) can no longer be treated as homogenous groups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dirty="0">
                  <a:solidFill>
                    <a:prstClr val="white"/>
                  </a:solidFill>
                </a:rPr>
                <a:t>Put in place role models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93864" y="2394282"/>
              <a:ext cx="2208800" cy="2208800"/>
              <a:chOff x="256141" y="2384087"/>
              <a:chExt cx="2208800" cy="2208800"/>
            </a:xfrm>
          </p:grpSpPr>
          <p:sp>
            <p:nvSpPr>
              <p:cNvPr id="14" name="Diamond 13"/>
              <p:cNvSpPr/>
              <p:nvPr/>
            </p:nvSpPr>
            <p:spPr>
              <a:xfrm>
                <a:off x="256141" y="2384087"/>
                <a:ext cx="2208800" cy="2208800"/>
              </a:xfrm>
              <a:prstGeom prst="diamond">
                <a:avLst/>
              </a:prstGeom>
              <a:solidFill>
                <a:srgbClr val="EC008C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GB" sz="1400" dirty="0">
                  <a:solidFill>
                    <a:prstClr val="white"/>
                  </a:solidFill>
                </a:endParaRPr>
              </a:p>
              <a:p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6967" y="3178994"/>
                <a:ext cx="17281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Stakeholder</a:t>
                </a:r>
              </a:p>
              <a:p>
                <a:pPr algn="ctr"/>
                <a:r>
                  <a:rPr lang="en-GB" dirty="0">
                    <a:solidFill>
                      <a:prstClr val="white"/>
                    </a:solidFill>
                  </a:rPr>
                  <a:t>Management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401258" y="319743"/>
            <a:ext cx="7483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venir Black"/>
                <a:cs typeface="Avenir Black"/>
              </a:rPr>
              <a:t>CURRENT &amp; FUTURE CHALLENGES </a:t>
            </a:r>
            <a:endParaRPr lang="en-US" sz="2800" b="1" dirty="0">
              <a:solidFill>
                <a:prstClr val="white"/>
              </a:solidFill>
              <a:latin typeface="Avenir Black"/>
              <a:cs typeface="Avenir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256327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51728" y="1370257"/>
            <a:ext cx="2849871" cy="2787104"/>
          </a:xfrm>
          <a:prstGeom prst="ellipse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55576" y="1088930"/>
            <a:ext cx="1093486" cy="1069403"/>
          </a:xfrm>
          <a:prstGeom prst="ellipse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44879" y="122628"/>
            <a:ext cx="810797" cy="792940"/>
          </a:xfrm>
          <a:prstGeom prst="ellipse">
            <a:avLst/>
          </a:prstGeom>
          <a:solidFill>
            <a:srgbClr val="EC0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5645" y="2502199"/>
            <a:ext cx="59465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cs typeface="Segoe UI Semibold" panose="020B0702040204020203" pitchFamily="34" charset="0"/>
              </a:rPr>
              <a:t>Final thoughts.</a:t>
            </a:r>
            <a:endParaRPr lang="en-US" sz="2800" dirty="0">
              <a:solidFill>
                <a:prstClr val="white"/>
              </a:solidFill>
              <a:cs typeface="Segoe UI Semibold" panose="020B0702040204020203" pitchFamily="34" charset="0"/>
            </a:endParaRPr>
          </a:p>
        </p:txBody>
      </p:sp>
      <p:pic>
        <p:nvPicPr>
          <p:cNvPr id="1026" name="Picture 2" descr="T:\_Marketing\Brand\Logos\CMI\Digital\Full\JPEG\CMI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44932"/>
            <a:ext cx="2522208" cy="11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16216" y="467788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#CMIMIDLANDSCONF</a:t>
            </a:r>
          </a:p>
        </p:txBody>
      </p:sp>
    </p:spTree>
    <p:extLst>
      <p:ext uri="{BB962C8B-B14F-4D97-AF65-F5344CB8AC3E}">
        <p14:creationId xmlns:p14="http://schemas.microsoft.com/office/powerpoint/2010/main" val="30175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MI Brand 2014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D10074"/>
      </a:accent1>
      <a:accent2>
        <a:srgbClr val="00A9E0"/>
      </a:accent2>
      <a:accent3>
        <a:srgbClr val="21076A"/>
      </a:accent3>
      <a:accent4>
        <a:srgbClr val="009AA6"/>
      </a:accent4>
      <a:accent5>
        <a:srgbClr val="B19401"/>
      </a:accent5>
      <a:accent6>
        <a:srgbClr val="747678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5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283</Words>
  <Application>Microsoft Office PowerPoint</Application>
  <PresentationFormat>On-screen Show (16:9)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cleggn</dc:creator>
  <cp:lastModifiedBy>cleggn</cp:lastModifiedBy>
  <cp:revision>1</cp:revision>
  <dcterms:created xsi:type="dcterms:W3CDTF">2017-04-28T10:38:02Z</dcterms:created>
  <dcterms:modified xsi:type="dcterms:W3CDTF">2017-04-28T10:44:14Z</dcterms:modified>
</cp:coreProperties>
</file>